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4"/>
  </p:sldMasterIdLst>
  <p:notesMasterIdLst>
    <p:notesMasterId r:id="rId7"/>
  </p:notesMasterIdLst>
  <p:handoutMasterIdLst>
    <p:handoutMasterId r:id="rId8"/>
  </p:handoutMasterIdLst>
  <p:sldIdLst>
    <p:sldId id="334" r:id="rId5"/>
    <p:sldId id="336" r:id="rId6"/>
  </p:sldIdLst>
  <p:sldSz cx="12192000" cy="6858000"/>
  <p:notesSz cx="6858000" cy="9661525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pos="347">
          <p15:clr>
            <a:srgbClr val="A4A3A4"/>
          </p15:clr>
        </p15:guide>
        <p15:guide id="1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130C34-8F3B-77C7-41E9-8180F973AE09}" name="Marc Grewe" initials="MG" userId="S::marc.grewe@kloeckner.com::2cdd8e83-1d1b-463e-a61d-43894e9961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492"/>
    <a:srgbClr val="CD1717"/>
    <a:srgbClr val="808080"/>
    <a:srgbClr val="89898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C41CA-6548-CC44-A13F-5436C7EC0D0E}" v="2" dt="2026-01-28T13:35:32.794"/>
    <p1510:client id="{B1DF390E-FC42-B398-4EE5-A27407168C21}" v="6" dt="2026-01-28T13:16:13.528"/>
  </p1510:revLst>
</p1510:revInfo>
</file>

<file path=ppt/tableStyles.xml><?xml version="1.0" encoding="utf-8"?>
<a:tblStyleLst xmlns:a="http://schemas.openxmlformats.org/drawingml/2006/main" def="{20870A3D-6701-41C0-A0F0-5B6F312FFC7A}">
  <a:tblStyle styleId="{20870A3D-6701-41C0-A0F0-5B6F312FFC7A}" styleName="Klöckner">
    <a:tblBg>
      <a:effect>
        <a:effectLst/>
      </a:effect>
    </a:tblBg>
    <a:wholeTbl>
      <a:tcTxStyle b="off" i="off">
        <a:fontRef idx="maj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6933" cap="flat" cmpd="sng" algn="in">
              <a:solidFill>
                <a:schemeClr val="accent3"/>
              </a:solidFill>
              <a:prstDash val="solid"/>
            </a:ln>
          </a:top>
          <a:bottom>
            <a:ln w="16933" cap="flat" cmpd="sng" algn="in">
              <a:solidFill>
                <a:schemeClr val="accent3"/>
              </a:solidFill>
              <a:prstDash val="solid"/>
            </a:ln>
          </a:bottom>
          <a:insideH>
            <a:ln w="16933" cap="flat" cmpd="sng" algn="in">
              <a:solidFill>
                <a:schemeClr val="accent3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band1H>
    <a:band2H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6933" cap="flat" cmpd="sng" algn="ctr">
              <a:solidFill>
                <a:schemeClr val="accent3"/>
              </a:solidFill>
              <a:prstDash val="solid"/>
            </a:ln>
          </a:top>
          <a:bottom>
            <a:ln w="16933" cap="flat" cmpd="sng" algn="ctr">
              <a:solidFill>
                <a:schemeClr val="accent3"/>
              </a:solidFill>
              <a:prstDash val="solid"/>
            </a:ln>
          </a:bottom>
          <a:insideH>
            <a:ln w="16933" cap="flat" cmpd="sng" algn="ctr">
              <a:solidFill>
                <a:schemeClr val="accent3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band2H>
    <a:lastRow>
      <a:tcTxStyle b="on" i="off">
        <a:fontRef idx="minor"/>
        <a:schemeClr val="tx1"/>
      </a:tcTxStyle>
      <a:tcStyle>
        <a:tcBdr/>
        <a:fill>
          <a:noFill/>
        </a:fill>
      </a:tcStyle>
    </a:lastRow>
    <a:firstRow>
      <a:tcTxStyle b="off" i="off"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8" y="28"/>
      </p:cViewPr>
      <p:guideLst>
        <p:guide pos="34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4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5585-A7D5-4635-AF98-3794B166E215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822A-17E8-425A-8A5C-06397DBF595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B869-1ED5-4002-9ADB-6EBF00651496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49609"/>
            <a:ext cx="5486400" cy="3804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71800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176772"/>
            <a:ext cx="2971800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28D4-D285-43F7-9ED5-C6CAE9BB2F3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4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1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ine Ecke des Rechtecks abrunden 12">
            <a:extLst>
              <a:ext uri="{FF2B5EF4-FFF2-40B4-BE49-F238E27FC236}">
                <a16:creationId xmlns:a16="http://schemas.microsoft.com/office/drawing/2014/main" id="{7F1C8622-79DE-F945-B784-5E48FEDD5A1E}"/>
              </a:ext>
            </a:extLst>
          </p:cNvPr>
          <p:cNvSpPr/>
          <p:nvPr userDrawn="1"/>
        </p:nvSpPr>
        <p:spPr>
          <a:xfrm>
            <a:off x="874713" y="2358000"/>
            <a:ext cx="7742237" cy="4500000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44DE971-6C12-CD40-970F-4474B4B91FAF}"/>
              </a:ext>
            </a:extLst>
          </p:cNvPr>
          <p:cNvSpPr/>
          <p:nvPr userDrawn="1"/>
        </p:nvSpPr>
        <p:spPr>
          <a:xfrm>
            <a:off x="550862" y="2358000"/>
            <a:ext cx="7133047" cy="45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EE12F9F-CFE5-47D5-9610-A3C349B61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5127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EE12F9F-CFE5-47D5-9610-A3C349B61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>
            <a:extLst>
              <a:ext uri="{FF2B5EF4-FFF2-40B4-BE49-F238E27FC236}">
                <a16:creationId xmlns:a16="http://schemas.microsoft.com/office/drawing/2014/main" id="{0FD939CE-4B83-EB43-9D77-6D64F5155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212" y="2617941"/>
            <a:ext cx="4837022" cy="17852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i="0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09364" y="4637125"/>
            <a:ext cx="4844579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08212" y="5846164"/>
            <a:ext cx="4880565" cy="462561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C1A3031-BFCF-4F79-9582-41F3C48657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5000" b="0" i="0" baseline="0">
              <a:latin typeface="Kl Bliss Regular" panose="02010006030000020004" pitchFamily="50" charset="0"/>
              <a:ea typeface="+mj-ea"/>
              <a:cs typeface="+mj-cs"/>
              <a:sym typeface="Kl Bliss Regular" panose="02010006030000020004" pitchFamily="50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CBB504-012D-194F-A84A-5B85CA01AF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49275"/>
            <a:ext cx="6015600" cy="1368254"/>
          </a:xfrm>
          <a:prstGeom prst="rect">
            <a:avLst/>
          </a:prstGeom>
        </p:spPr>
      </p:pic>
      <p:sp>
        <p:nvSpPr>
          <p:cNvPr id="19" name="Inhaltsplatzhalter 16">
            <a:extLst>
              <a:ext uri="{FF2B5EF4-FFF2-40B4-BE49-F238E27FC236}">
                <a16:creationId xmlns:a16="http://schemas.microsoft.com/office/drawing/2014/main" id="{E1001FA4-80CC-4A43-8075-EC65963AAA6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2" name="Medienplatzhalter 4">
            <a:extLst>
              <a:ext uri="{FF2B5EF4-FFF2-40B4-BE49-F238E27FC236}">
                <a16:creationId xmlns:a16="http://schemas.microsoft.com/office/drawing/2014/main" id="{D2E29716-EA7A-7245-A91C-81253926A66E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7200" y="0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253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13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3 (Text + Objekt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862BA42-4425-0143-81C1-89FE7A5AFE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3988105"/>
            <a:ext cx="8066087" cy="2141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 b="0" i="0">
                <a:latin typeface="Kl Bliss Office" panose="02000506030000020004" pitchFamily="2" charset="0"/>
              </a:defRPr>
            </a:lvl5pPr>
          </a:lstStyle>
          <a:p>
            <a:r>
              <a:rPr lang="de-DE"/>
              <a:t>Add </a:t>
            </a:r>
            <a:r>
              <a:rPr lang="de-DE" err="1"/>
              <a:t>table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diagram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icon</a:t>
            </a:r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50D05E68-D75D-9E4E-B598-F58A32026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08725"/>
            <a:ext cx="5952349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D7D0F2-0D0E-5041-B0D4-AAFFF4A7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C5089C-219B-834B-A9E8-18113AF63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1628775"/>
            <a:ext cx="8066087" cy="18748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5C7114-3CE8-E6CC-005A-4E23BDBC0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DBA58B6C-4300-A7A9-E21C-293A8C7391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8" name="Medienplatzhalter 4">
            <a:extLst>
              <a:ext uri="{FF2B5EF4-FFF2-40B4-BE49-F238E27FC236}">
                <a16:creationId xmlns:a16="http://schemas.microsoft.com/office/drawing/2014/main" id="{4556324D-D113-50FF-E13A-349B29AF44AD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48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4 (Text + Bild + Info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7">
            <a:extLst>
              <a:ext uri="{FF2B5EF4-FFF2-40B4-BE49-F238E27FC236}">
                <a16:creationId xmlns:a16="http://schemas.microsoft.com/office/drawing/2014/main" id="{4E077513-4E9B-A543-BE5C-A1260BF46F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83113" y="0"/>
            <a:ext cx="4573587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053959 h 6858000"/>
              <a:gd name="connsiteX3" fmla="*/ 6096000 w 6096001"/>
              <a:gd name="connsiteY3" fmla="*/ 6053959 h 6858000"/>
              <a:gd name="connsiteX4" fmla="*/ 6096000 w 6096001"/>
              <a:gd name="connsiteY4" fmla="*/ 6858000 h 6858000"/>
              <a:gd name="connsiteX5" fmla="*/ 559687 w 6096001"/>
              <a:gd name="connsiteY5" fmla="*/ 6858000 h 6858000"/>
              <a:gd name="connsiteX6" fmla="*/ 0 w 6096001"/>
              <a:gd name="connsiteY6" fmla="*/ 6298313 h 6858000"/>
              <a:gd name="connsiteX7" fmla="*/ 0 w 6096001"/>
              <a:gd name="connsiteY7" fmla="*/ 3499945 h 6858000"/>
              <a:gd name="connsiteX8" fmla="*/ 1 w 6096001"/>
              <a:gd name="connsiteY8" fmla="*/ 3499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053959"/>
                </a:lnTo>
                <a:lnTo>
                  <a:pt x="6096000" y="6053959"/>
                </a:lnTo>
                <a:lnTo>
                  <a:pt x="6096000" y="6858000"/>
                </a:lnTo>
                <a:lnTo>
                  <a:pt x="559687" y="6858000"/>
                </a:lnTo>
                <a:cubicBezTo>
                  <a:pt x="250580" y="6858000"/>
                  <a:pt x="0" y="6607420"/>
                  <a:pt x="0" y="6298313"/>
                </a:cubicBezTo>
                <a:lnTo>
                  <a:pt x="0" y="3499945"/>
                </a:lnTo>
                <a:lnTo>
                  <a:pt x="1" y="349994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8E876B35-C57E-5C41-BF85-27D7A507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901143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815C89-346B-1945-9351-1BB43DBC5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7888" y="4891266"/>
            <a:ext cx="5184775" cy="74080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 lIns="251999" tIns="144000" rIns="251999" bIns="180000" numCol="1" anchor="t" anchorCtr="0">
            <a:sp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 7">
            <a:extLst>
              <a:ext uri="{FF2B5EF4-FFF2-40B4-BE49-F238E27FC236}">
                <a16:creationId xmlns:a16="http://schemas.microsoft.com/office/drawing/2014/main" id="{4835E1FD-50A8-6B47-87E9-6E2F0A8D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616949" cy="1268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B72C992-95F1-644E-83EE-1E6FAA9036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1628775"/>
            <a:ext cx="3838258" cy="4500564"/>
          </a:xfrm>
        </p:spPr>
        <p:txBody>
          <a:bodyPr numCol="1"/>
          <a:lstStyle>
            <a:lvl1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7DA920-ACF4-EA2A-F7BD-C95996B4A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1CB8EB93-CFE7-2DE8-C88D-1F3D3F68C1A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14B8AE6A-94C1-3D4A-7CBE-3D699F4077C1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97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5 (Text rechts + Bild + Info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C7377BE-889D-3D4E-9A46-A6CD86FB6E5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0" y="1268413"/>
            <a:ext cx="4330864" cy="558958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923068 h 6858000"/>
              <a:gd name="connsiteX3" fmla="*/ 6096000 w 6096000"/>
              <a:gd name="connsiteY3" fmla="*/ 4637988 h 6858000"/>
              <a:gd name="connsiteX4" fmla="*/ 6096000 w 6096000"/>
              <a:gd name="connsiteY4" fmla="*/ 5600700 h 6858000"/>
              <a:gd name="connsiteX5" fmla="*/ 6096000 w 6096000"/>
              <a:gd name="connsiteY5" fmla="*/ 5724525 h 6858000"/>
              <a:gd name="connsiteX6" fmla="*/ 6096000 w 6096000"/>
              <a:gd name="connsiteY6" fmla="*/ 6280613 h 6858000"/>
              <a:gd name="connsiteX7" fmla="*/ 5518613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5724525 h 6858000"/>
              <a:gd name="connsiteX10" fmla="*/ 0 w 6096000"/>
              <a:gd name="connsiteY10" fmla="*/ 5600700 h 6858000"/>
              <a:gd name="connsiteX11" fmla="*/ 0 w 6096000"/>
              <a:gd name="connsiteY11" fmla="*/ 4637988 h 6858000"/>
              <a:gd name="connsiteX12" fmla="*/ 0 w 6096000"/>
              <a:gd name="connsiteY12" fmla="*/ 19230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923068"/>
                </a:lnTo>
                <a:lnTo>
                  <a:pt x="6096000" y="4637988"/>
                </a:lnTo>
                <a:lnTo>
                  <a:pt x="6096000" y="5600700"/>
                </a:lnTo>
                <a:lnTo>
                  <a:pt x="6096000" y="5724525"/>
                </a:lnTo>
                <a:lnTo>
                  <a:pt x="6096000" y="6280613"/>
                </a:lnTo>
                <a:cubicBezTo>
                  <a:pt x="6096000" y="6599495"/>
                  <a:pt x="5837495" y="6858000"/>
                  <a:pt x="5518613" y="6858000"/>
                </a:cubicBezTo>
                <a:lnTo>
                  <a:pt x="0" y="6858000"/>
                </a:lnTo>
                <a:lnTo>
                  <a:pt x="0" y="5724525"/>
                </a:lnTo>
                <a:lnTo>
                  <a:pt x="0" y="5600700"/>
                </a:lnTo>
                <a:lnTo>
                  <a:pt x="0" y="4637988"/>
                </a:lnTo>
                <a:lnTo>
                  <a:pt x="0" y="192306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E6E8EDE0-C0CE-2F4C-99E1-3194FFCF1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94503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5EC3B3E-1B41-2446-A09A-D7EEF082CF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0867" y="4674195"/>
            <a:ext cx="5184775" cy="74080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 lIns="251999" tIns="144000" rIns="251999" bIns="180000" numCol="1" anchor="t" anchorCtr="0">
            <a:sp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F6CFD53-37CB-C949-937E-D1B20EBFE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950" y="1628775"/>
            <a:ext cx="3780000" cy="4500564"/>
          </a:xfrm>
        </p:spPr>
        <p:txBody>
          <a:bodyPr numCol="1"/>
          <a:lstStyle>
            <a:lvl1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b="0" i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A1314F2-8FD0-8944-AA4C-DB4B9458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5" y="-1698"/>
            <a:ext cx="8621485" cy="1270114"/>
          </a:xfrm>
          <a:custGeom>
            <a:avLst/>
            <a:gdLst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0 w 8621485"/>
              <a:gd name="connsiteY7" fmla="*/ 635057 h 1270114"/>
              <a:gd name="connsiteX8" fmla="*/ 635057 w 8621485"/>
              <a:gd name="connsiteY8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3232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3232 w 8621485"/>
              <a:gd name="connsiteY7" fmla="*/ 0 h 12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5" h="1270114">
                <a:moveTo>
                  <a:pt x="3232" y="0"/>
                </a:moveTo>
                <a:lnTo>
                  <a:pt x="8621485" y="0"/>
                </a:lnTo>
                <a:lnTo>
                  <a:pt x="8621485" y="0"/>
                </a:lnTo>
                <a:lnTo>
                  <a:pt x="8621485" y="635057"/>
                </a:lnTo>
                <a:cubicBezTo>
                  <a:pt x="8621485" y="985789"/>
                  <a:pt x="8337160" y="1270114"/>
                  <a:pt x="7986428" y="1270114"/>
                </a:cubicBezTo>
                <a:lnTo>
                  <a:pt x="0" y="1270114"/>
                </a:lnTo>
                <a:lnTo>
                  <a:pt x="0" y="1270114"/>
                </a:lnTo>
                <a:cubicBezTo>
                  <a:pt x="1077" y="846743"/>
                  <a:pt x="2155" y="423371"/>
                  <a:pt x="32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Medienplatzhalter 4">
            <a:extLst>
              <a:ext uri="{FF2B5EF4-FFF2-40B4-BE49-F238E27FC236}">
                <a16:creationId xmlns:a16="http://schemas.microsoft.com/office/drawing/2014/main" id="{F390DE1C-D1EE-ED43-9989-20C902654ED9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0"/>
            <a:ext cx="3034800" cy="3024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DFCEF7-C7E3-EA32-88BE-DCD022881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45B03A30-C01B-3C7C-E26B-FFD1B17A01B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69D47846-2AA7-6FB0-753A-5D13016AE9A4}"/>
              </a:ext>
            </a:extLst>
          </p:cNvPr>
          <p:cNvSpPr>
            <a:spLocks noGrp="1"/>
          </p:cNvSpPr>
          <p:nvPr>
            <p:ph type="media" sz="quarter" idx="25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90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allgemein (ohne Balken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862BA42-4425-0143-81C1-89FE7A5AFE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3855904"/>
            <a:ext cx="8066087" cy="2452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 b="0" i="0">
                <a:latin typeface="Kl Bliss Office" panose="02000506030000020004" pitchFamily="2" charset="0"/>
              </a:defRPr>
            </a:lvl5pPr>
          </a:lstStyle>
          <a:p>
            <a:r>
              <a:rPr lang="de-DE"/>
              <a:t>Add </a:t>
            </a:r>
            <a:r>
              <a:rPr lang="de-DE" err="1"/>
              <a:t>table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diagram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icon</a:t>
            </a:r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50D05E68-D75D-9E4E-B598-F58A32026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95966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243A9B-3FFB-334D-A19B-8104B96D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8066087" cy="1817159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/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7C20771-0618-B143-918B-FDDA783C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5" y="-1698"/>
            <a:ext cx="8621485" cy="1270114"/>
          </a:xfrm>
          <a:custGeom>
            <a:avLst/>
            <a:gdLst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0 w 8621485"/>
              <a:gd name="connsiteY7" fmla="*/ 635057 h 1270114"/>
              <a:gd name="connsiteX8" fmla="*/ 635057 w 8621485"/>
              <a:gd name="connsiteY8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3232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3232 w 8621485"/>
              <a:gd name="connsiteY7" fmla="*/ 0 h 12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5" h="1270114">
                <a:moveTo>
                  <a:pt x="3232" y="0"/>
                </a:moveTo>
                <a:lnTo>
                  <a:pt x="8621485" y="0"/>
                </a:lnTo>
                <a:lnTo>
                  <a:pt x="8621485" y="0"/>
                </a:lnTo>
                <a:lnTo>
                  <a:pt x="8621485" y="635057"/>
                </a:lnTo>
                <a:cubicBezTo>
                  <a:pt x="8621485" y="985789"/>
                  <a:pt x="8337160" y="1270114"/>
                  <a:pt x="7986428" y="1270114"/>
                </a:cubicBezTo>
                <a:lnTo>
                  <a:pt x="0" y="1270114"/>
                </a:lnTo>
                <a:lnTo>
                  <a:pt x="0" y="1270114"/>
                </a:lnTo>
                <a:cubicBezTo>
                  <a:pt x="1077" y="846743"/>
                  <a:pt x="2155" y="423371"/>
                  <a:pt x="32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0215E-7325-50BE-FCA6-5BBC37905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3A67475C-4D0C-1B20-D324-DC54DF600C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65126E6B-4B1E-596E-6092-5E3BD160551C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Vollbild (+ Balken + Info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59D6DD50-66B9-D048-BC42-33D7079822A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9156699" cy="685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8E876B35-C57E-5C41-BF85-27D7A507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08725"/>
            <a:ext cx="5930404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815C89-346B-1945-9351-1BB43DBC5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2175" y="4360914"/>
            <a:ext cx="5184775" cy="74080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 lIns="251999" tIns="144000" rIns="251999" bIns="180000" numCol="1" anchor="t" anchorCtr="0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2CDD381-2023-9D4F-AB25-D309C88A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5" y="-1698"/>
            <a:ext cx="8621485" cy="1270114"/>
          </a:xfrm>
          <a:custGeom>
            <a:avLst/>
            <a:gdLst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0 w 8621485"/>
              <a:gd name="connsiteY7" fmla="*/ 635057 h 1270114"/>
              <a:gd name="connsiteX8" fmla="*/ 635057 w 8621485"/>
              <a:gd name="connsiteY8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3232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3232 w 8621485"/>
              <a:gd name="connsiteY7" fmla="*/ 0 h 12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5" h="1270114">
                <a:moveTo>
                  <a:pt x="3232" y="0"/>
                </a:moveTo>
                <a:lnTo>
                  <a:pt x="8621485" y="0"/>
                </a:lnTo>
                <a:lnTo>
                  <a:pt x="8621485" y="0"/>
                </a:lnTo>
                <a:lnTo>
                  <a:pt x="8621485" y="635057"/>
                </a:lnTo>
                <a:cubicBezTo>
                  <a:pt x="8621485" y="985789"/>
                  <a:pt x="8337160" y="1270114"/>
                  <a:pt x="7986428" y="1270114"/>
                </a:cubicBezTo>
                <a:lnTo>
                  <a:pt x="0" y="1270114"/>
                </a:lnTo>
                <a:lnTo>
                  <a:pt x="0" y="1270114"/>
                </a:lnTo>
                <a:cubicBezTo>
                  <a:pt x="1077" y="846743"/>
                  <a:pt x="2155" y="423371"/>
                  <a:pt x="32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Medienplatzhalter 4">
            <a:extLst>
              <a:ext uri="{FF2B5EF4-FFF2-40B4-BE49-F238E27FC236}">
                <a16:creationId xmlns:a16="http://schemas.microsoft.com/office/drawing/2014/main" id="{505D4F44-EBEE-8C4C-A499-FE9523E80A49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0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98E2A3E-FFBA-3183-A60E-10C981A5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nhaltsplatzhalter 16">
            <a:extLst>
              <a:ext uri="{FF2B5EF4-FFF2-40B4-BE49-F238E27FC236}">
                <a16:creationId xmlns:a16="http://schemas.microsoft.com/office/drawing/2014/main" id="{6C359EE4-5A74-186A-311D-6246AF9D072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173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(auf dunkelblau) large vide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247572E-5E1B-9949-85CC-2AF546534F25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1628774"/>
            <a:ext cx="8066087" cy="603437"/>
          </a:xfrm>
        </p:spPr>
        <p:txBody>
          <a:bodyPr/>
          <a:lstStyle>
            <a:lvl1pPr>
              <a:buNone/>
              <a:defRPr sz="2400" b="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Unterzeile</a:t>
            </a:r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642FDEFB-5E29-084F-B6AA-D20F05652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901143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019DD5-DD6D-EF48-840A-D4EB58F7D5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2175" y="4872978"/>
            <a:ext cx="5184775" cy="740803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lIns="251999" tIns="144000" rIns="251999" bIns="180000" numCol="1" anchor="t" anchorCtr="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B43117-4721-CA45-9DAB-B17E3FE3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218765"/>
            <a:ext cx="8066087" cy="3910573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3pPr marL="1023938" indent="-355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379538" indent="-355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72CDA0E-46C3-2248-8BF5-F7FC8CB3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5" y="-1698"/>
            <a:ext cx="8621485" cy="1270114"/>
          </a:xfrm>
          <a:custGeom>
            <a:avLst/>
            <a:gdLst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0 w 8621485"/>
              <a:gd name="connsiteY7" fmla="*/ 635057 h 1270114"/>
              <a:gd name="connsiteX8" fmla="*/ 635057 w 8621485"/>
              <a:gd name="connsiteY8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3232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3232 w 8621485"/>
              <a:gd name="connsiteY7" fmla="*/ 0 h 12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5" h="1270114">
                <a:moveTo>
                  <a:pt x="3232" y="0"/>
                </a:moveTo>
                <a:lnTo>
                  <a:pt x="8621485" y="0"/>
                </a:lnTo>
                <a:lnTo>
                  <a:pt x="8621485" y="0"/>
                </a:lnTo>
                <a:lnTo>
                  <a:pt x="8621485" y="635057"/>
                </a:lnTo>
                <a:cubicBezTo>
                  <a:pt x="8621485" y="985789"/>
                  <a:pt x="8337160" y="1270114"/>
                  <a:pt x="7986428" y="1270114"/>
                </a:cubicBezTo>
                <a:lnTo>
                  <a:pt x="0" y="1270114"/>
                </a:lnTo>
                <a:lnTo>
                  <a:pt x="0" y="1270114"/>
                </a:lnTo>
                <a:cubicBezTo>
                  <a:pt x="1077" y="846743"/>
                  <a:pt x="2155" y="423371"/>
                  <a:pt x="3232" y="0"/>
                </a:cubicBezTo>
                <a:close/>
              </a:path>
            </a:pathLst>
          </a:custGeom>
          <a:noFill/>
        </p:spPr>
        <p:txBody>
          <a:bodyPr vert="horz" lIns="54000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Medienplatzhalter 4">
            <a:extLst>
              <a:ext uri="{FF2B5EF4-FFF2-40B4-BE49-F238E27FC236}">
                <a16:creationId xmlns:a16="http://schemas.microsoft.com/office/drawing/2014/main" id="{09826D9C-7351-5E4D-B650-C90EFB5BEEE3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0"/>
            <a:ext cx="3034800" cy="3600000"/>
          </a:xfr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6115CF-6CED-0BA5-BA31-3C5037ADA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2D79D045-D8A9-1DA9-00F1-9169BAE200B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pic>
        <p:nvPicPr>
          <p:cNvPr id="4" name="Grafik 12">
            <a:extLst>
              <a:ext uri="{FF2B5EF4-FFF2-40B4-BE49-F238E27FC236}">
                <a16:creationId xmlns:a16="http://schemas.microsoft.com/office/drawing/2014/main" id="{782AC2B7-847E-EBDF-60BE-DAD121551E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66" y="6308725"/>
            <a:ext cx="197844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Ende/Kontakt large 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31A26D0-E031-40D1-9686-7D087316E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925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31A26D0-E031-40D1-9686-7D087316EC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5DC3A93-88A6-4960-A166-7B06B24739F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800" b="0" i="0" baseline="0">
              <a:latin typeface="Kl Bliss Regular" panose="02010006030000020004" pitchFamily="50" charset="0"/>
              <a:ea typeface="+mj-ea"/>
              <a:cs typeface="+mj-cs"/>
              <a:sym typeface="Kl Bliss Regular" panose="02010006030000020004" pitchFamily="50" charset="0"/>
            </a:endParaRP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9469F2A-E2C6-2A47-9BE2-D63D118DED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2542856"/>
            <a:ext cx="5184775" cy="407780"/>
          </a:xfrm>
          <a:prstGeom prst="rect">
            <a:avLst/>
          </a:prstGeom>
        </p:spPr>
        <p:txBody>
          <a:bodyPr lIns="0" tIns="0" rIns="0" bIns="0" numCol="1"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First Name Last Name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CDAF6BF5-104B-A843-9618-3C0DA12D3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96" y="3758553"/>
            <a:ext cx="5177678" cy="385331"/>
          </a:xfrm>
          <a:prstGeom prst="rect">
            <a:avLst/>
          </a:prstGeom>
        </p:spPr>
        <p:txBody>
          <a:bodyPr lIns="0" numCol="1" anchor="t"/>
          <a:lstStyle>
            <a:lvl1pPr marL="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"/>
              <a:t>Phone: +</a:t>
            </a:r>
            <a:r>
              <a:rPr lang="de-DE"/>
              <a:t>00 000 000 0000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3D2A1C3F-1039-1D46-9750-9BA2437A8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496" y="4158153"/>
            <a:ext cx="5177678" cy="385331"/>
          </a:xfrm>
          <a:prstGeom prst="rect">
            <a:avLst/>
          </a:prstGeom>
        </p:spPr>
        <p:txBody>
          <a:bodyPr lIns="0" numCol="1" anchor="t"/>
          <a:lstStyle>
            <a:lvl1pPr marL="0" indent="0" algn="l">
              <a:buNone/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Email: </a:t>
            </a:r>
            <a:r>
              <a:rPr lang="de-DE" err="1"/>
              <a:t>firstname.lastname@uds.university</a:t>
            </a:r>
            <a:endParaRPr lang="de-DE"/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D9469F2A-E2C6-2A47-9BE2-D63D118DED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76060"/>
            <a:ext cx="5184775" cy="407780"/>
          </a:xfrm>
          <a:prstGeom prst="rect">
            <a:avLst/>
          </a:prstGeom>
        </p:spPr>
        <p:txBody>
          <a:bodyPr lIns="0" tIns="0" rIns="0" bIns="0" numCol="1" anchor="t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Title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550863" y="5234827"/>
            <a:ext cx="51847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400" b="1" i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german-uds.de</a:t>
            </a:r>
            <a:endParaRPr lang="de-DE" sz="2400" b="1" i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FAA699-2029-864A-9DED-52C3F43404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" y="549275"/>
            <a:ext cx="3259136" cy="74129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0DEEB3B-9D56-4540-93DE-401323B72D57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edienplatzhalter 4">
            <a:extLst>
              <a:ext uri="{FF2B5EF4-FFF2-40B4-BE49-F238E27FC236}">
                <a16:creationId xmlns:a16="http://schemas.microsoft.com/office/drawing/2014/main" id="{2B38DE96-50D7-1347-A066-28FB7B4B1F62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0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5F1E9A2A-4AA7-D7FE-FD11-E0F0E2CE21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5695F65B-644F-AD76-2314-3B06E95379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66" y="6308725"/>
            <a:ext cx="197844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2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ine Ecke des Rechtecks abrunden 12">
            <a:extLst>
              <a:ext uri="{FF2B5EF4-FFF2-40B4-BE49-F238E27FC236}">
                <a16:creationId xmlns:a16="http://schemas.microsoft.com/office/drawing/2014/main" id="{7F1C8622-79DE-F945-B784-5E48FEDD5A1E}"/>
              </a:ext>
            </a:extLst>
          </p:cNvPr>
          <p:cNvSpPr/>
          <p:nvPr userDrawn="1"/>
        </p:nvSpPr>
        <p:spPr>
          <a:xfrm>
            <a:off x="1558925" y="2358000"/>
            <a:ext cx="7058026" cy="3950725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44DE971-6C12-CD40-970F-4474B4B91FAF}"/>
              </a:ext>
            </a:extLst>
          </p:cNvPr>
          <p:cNvSpPr/>
          <p:nvPr userDrawn="1"/>
        </p:nvSpPr>
        <p:spPr>
          <a:xfrm>
            <a:off x="550862" y="2358000"/>
            <a:ext cx="1008063" cy="395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EE12F9F-CFE5-47D5-9610-A3C349B61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2007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EE12F9F-CFE5-47D5-9610-A3C349B61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>
            <a:extLst>
              <a:ext uri="{FF2B5EF4-FFF2-40B4-BE49-F238E27FC236}">
                <a16:creationId xmlns:a16="http://schemas.microsoft.com/office/drawing/2014/main" id="{0FD939CE-4B83-EB43-9D77-6D64F5155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212" y="2630467"/>
            <a:ext cx="6139375" cy="1772674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i="0" kern="1200" cap="none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09364" y="4637125"/>
            <a:ext cx="6137373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08213" y="5760000"/>
            <a:ext cx="6151000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C1A3031-BFCF-4F79-9582-41F3C48657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5000" b="0" i="0" baseline="0">
              <a:latin typeface="Kl Bliss Regular" panose="02010006030000020004" pitchFamily="50" charset="0"/>
              <a:ea typeface="+mj-ea"/>
              <a:cs typeface="+mj-cs"/>
              <a:sym typeface="Kl Bliss Regular" panose="02010006030000020004" pitchFamily="50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D02D92-95F4-764C-AD81-6DB5EB5F7B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49275"/>
            <a:ext cx="6015600" cy="1368254"/>
          </a:xfrm>
          <a:prstGeom prst="rect">
            <a:avLst/>
          </a:prstGeom>
        </p:spPr>
      </p:pic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C81BB1AA-88EB-9F8E-4D0F-41B18EB2DC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D9FDE8BB-CF56-EA54-2C1B-1768B0C78CA3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54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1391">
          <p15:clr>
            <a:srgbClr val="FBAE40"/>
          </p15:clr>
        </p15:guide>
        <p15:guide id="3" pos="9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3 large 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abrunden 8">
            <a:extLst>
              <a:ext uri="{FF2B5EF4-FFF2-40B4-BE49-F238E27FC236}">
                <a16:creationId xmlns:a16="http://schemas.microsoft.com/office/drawing/2014/main" id="{8B62FB93-1293-6549-84BE-726F6EA12B18}"/>
              </a:ext>
            </a:extLst>
          </p:cNvPr>
          <p:cNvSpPr/>
          <p:nvPr userDrawn="1"/>
        </p:nvSpPr>
        <p:spPr>
          <a:xfrm>
            <a:off x="0" y="549274"/>
            <a:ext cx="8616950" cy="630872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032AC3-5C8C-7345-9A15-1233D33C437B}"/>
              </a:ext>
            </a:extLst>
          </p:cNvPr>
          <p:cNvSpPr/>
          <p:nvPr userDrawn="1"/>
        </p:nvSpPr>
        <p:spPr>
          <a:xfrm>
            <a:off x="0" y="549274"/>
            <a:ext cx="7274056" cy="6308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3C91E0-3409-324F-862B-556644BC0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212" y="3107845"/>
            <a:ext cx="4767775" cy="129529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i="0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675BE173-EED9-A34D-B4A8-CBCA690ADC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364" y="4637125"/>
            <a:ext cx="4766220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de-DE"/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C470D52B-DE13-B346-A18A-410FB0222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212" y="5760000"/>
            <a:ext cx="4786671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57A743-33E1-7248-9DEF-80CF8393C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162397"/>
            <a:ext cx="6147978" cy="1461535"/>
          </a:xfrm>
          <a:prstGeom prst="rect">
            <a:avLst/>
          </a:prstGeom>
        </p:spPr>
      </p:pic>
      <p:sp>
        <p:nvSpPr>
          <p:cNvPr id="2" name="Inhaltsplatzhalter 16">
            <a:extLst>
              <a:ext uri="{FF2B5EF4-FFF2-40B4-BE49-F238E27FC236}">
                <a16:creationId xmlns:a16="http://schemas.microsoft.com/office/drawing/2014/main" id="{F38BB33F-FD4C-E933-23F3-246E0F4FF7D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3" name="Medienplatzhalter 4">
            <a:extLst>
              <a:ext uri="{FF2B5EF4-FFF2-40B4-BE49-F238E27FC236}">
                <a16:creationId xmlns:a16="http://schemas.microsoft.com/office/drawing/2014/main" id="{E27697EE-7B04-9C9E-1AD2-8B4DB1834631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29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13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4 large 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abrunden 8">
            <a:extLst>
              <a:ext uri="{FF2B5EF4-FFF2-40B4-BE49-F238E27FC236}">
                <a16:creationId xmlns:a16="http://schemas.microsoft.com/office/drawing/2014/main" id="{8B62FB93-1293-6549-84BE-726F6EA12B18}"/>
              </a:ext>
            </a:extLst>
          </p:cNvPr>
          <p:cNvSpPr/>
          <p:nvPr userDrawn="1"/>
        </p:nvSpPr>
        <p:spPr>
          <a:xfrm>
            <a:off x="0" y="549274"/>
            <a:ext cx="8616950" cy="6308725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032AC3-5C8C-7345-9A15-1233D33C437B}"/>
              </a:ext>
            </a:extLst>
          </p:cNvPr>
          <p:cNvSpPr/>
          <p:nvPr userDrawn="1"/>
        </p:nvSpPr>
        <p:spPr>
          <a:xfrm>
            <a:off x="0" y="549274"/>
            <a:ext cx="7274056" cy="6308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3C91E0-3409-324F-862B-556644BC0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107845"/>
            <a:ext cx="6469369" cy="129529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kern="1200" cap="none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675BE173-EED9-A34D-B4A8-CBCA690ADC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015" y="4637125"/>
            <a:ext cx="6467260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4805517C-6A7E-0440-8091-284A15DFD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4" y="5760000"/>
            <a:ext cx="6488314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4F2894-9FB8-6944-AC11-59CB4BCE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268413"/>
            <a:ext cx="6035467" cy="1353601"/>
          </a:xfrm>
          <a:prstGeom prst="rect">
            <a:avLst/>
          </a:prstGeom>
        </p:spPr>
      </p:pic>
      <p:sp>
        <p:nvSpPr>
          <p:cNvPr id="2" name="Inhaltsplatzhalter 16">
            <a:extLst>
              <a:ext uri="{FF2B5EF4-FFF2-40B4-BE49-F238E27FC236}">
                <a16:creationId xmlns:a16="http://schemas.microsoft.com/office/drawing/2014/main" id="{9D8F1739-CCE3-76A7-4E3D-83DD56569A8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3" name="Medienplatzhalter 4">
            <a:extLst>
              <a:ext uri="{FF2B5EF4-FFF2-40B4-BE49-F238E27FC236}">
                <a16:creationId xmlns:a16="http://schemas.microsoft.com/office/drawing/2014/main" id="{F9AE61F7-DE91-1360-2841-66006D43A0A2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32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5 larg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abrunden 8">
            <a:extLst>
              <a:ext uri="{FF2B5EF4-FFF2-40B4-BE49-F238E27FC236}">
                <a16:creationId xmlns:a16="http://schemas.microsoft.com/office/drawing/2014/main" id="{8B62FB93-1293-6549-84BE-726F6EA12B18}"/>
              </a:ext>
            </a:extLst>
          </p:cNvPr>
          <p:cNvSpPr/>
          <p:nvPr userDrawn="1"/>
        </p:nvSpPr>
        <p:spPr>
          <a:xfrm>
            <a:off x="550862" y="549274"/>
            <a:ext cx="8066087" cy="6308725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032AC3-5C8C-7345-9A15-1233D33C437B}"/>
              </a:ext>
            </a:extLst>
          </p:cNvPr>
          <p:cNvSpPr/>
          <p:nvPr userDrawn="1"/>
        </p:nvSpPr>
        <p:spPr>
          <a:xfrm>
            <a:off x="-1" y="549275"/>
            <a:ext cx="7281371" cy="6308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043F72-A9D1-EA48-A46D-7763A987DF4C}"/>
              </a:ext>
            </a:extLst>
          </p:cNvPr>
          <p:cNvSpPr/>
          <p:nvPr userDrawn="1"/>
        </p:nvSpPr>
        <p:spPr>
          <a:xfrm>
            <a:off x="-7819" y="2991173"/>
            <a:ext cx="7280156" cy="3866827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A3B197-9960-BE43-9C38-2416C8B8B3EE}"/>
              </a:ext>
            </a:extLst>
          </p:cNvPr>
          <p:cNvSpPr/>
          <p:nvPr userDrawn="1"/>
        </p:nvSpPr>
        <p:spPr>
          <a:xfrm>
            <a:off x="7272336" y="2991173"/>
            <a:ext cx="1344613" cy="386682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3C91E0-3409-324F-862B-556644BC0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4" y="3432965"/>
            <a:ext cx="6427838" cy="129529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kern="1200" cap="none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675BE173-EED9-A34D-B4A8-CBCA690ADC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015" y="4962245"/>
            <a:ext cx="6425742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24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86345757-3B3A-924B-9954-FD3896EAF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6085120"/>
            <a:ext cx="6453313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11A5B8-5523-7B4F-9BD9-FEBC0AABF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" y="1268413"/>
            <a:ext cx="6017868" cy="1368770"/>
          </a:xfrm>
          <a:prstGeom prst="rect">
            <a:avLst/>
          </a:prstGeom>
        </p:spPr>
      </p:pic>
      <p:sp>
        <p:nvSpPr>
          <p:cNvPr id="2" name="Inhaltsplatzhalter 16">
            <a:extLst>
              <a:ext uri="{FF2B5EF4-FFF2-40B4-BE49-F238E27FC236}">
                <a16:creationId xmlns:a16="http://schemas.microsoft.com/office/drawing/2014/main" id="{455DED80-866C-24D4-16C7-913C9330117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3" name="Medienplatzhalter 4">
            <a:extLst>
              <a:ext uri="{FF2B5EF4-FFF2-40B4-BE49-F238E27FC236}">
                <a16:creationId xmlns:a16="http://schemas.microsoft.com/office/drawing/2014/main" id="{EB7F72B3-7EFE-B90D-C5C8-9A7C1FC46150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09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6 (mit Bild) larg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D032AC3-5C8C-7345-9A15-1233D33C437B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043F72-A9D1-EA48-A46D-7763A987DF4C}"/>
              </a:ext>
            </a:extLst>
          </p:cNvPr>
          <p:cNvSpPr/>
          <p:nvPr userDrawn="1"/>
        </p:nvSpPr>
        <p:spPr>
          <a:xfrm>
            <a:off x="1" y="2438401"/>
            <a:ext cx="609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3C91E0-3409-324F-862B-556644BC0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428239"/>
            <a:ext cx="4825809" cy="2300021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1" kern="1200" cap="none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86345757-3B3A-924B-9954-FD3896EAF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6085120"/>
            <a:ext cx="4825809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7467AF5-14F2-E947-BF8D-2F81E14024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7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0DA1A9-D7FD-6F44-BE9F-EB9DEF561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728399"/>
            <a:ext cx="4748400" cy="1080028"/>
          </a:xfrm>
          <a:prstGeom prst="rect">
            <a:avLst/>
          </a:prstGeom>
        </p:spPr>
      </p:pic>
      <p:sp>
        <p:nvSpPr>
          <p:cNvPr id="2" name="Inhaltsplatzhalter 16">
            <a:extLst>
              <a:ext uri="{FF2B5EF4-FFF2-40B4-BE49-F238E27FC236}">
                <a16:creationId xmlns:a16="http://schemas.microsoft.com/office/drawing/2014/main" id="{52206B3A-3C13-85C6-8C70-2F7106FF76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3" name="Medienplatzhalter 4">
            <a:extLst>
              <a:ext uri="{FF2B5EF4-FFF2-40B4-BE49-F238E27FC236}">
                <a16:creationId xmlns:a16="http://schemas.microsoft.com/office/drawing/2014/main" id="{6C0DE66A-5269-EF77-C7F0-0AAD223C4E72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B392285A-E2FC-084F-93FA-8321B9DF5A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015" y="4962245"/>
            <a:ext cx="4832785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1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760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Title 7 (mit Bild) larg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7467AF5-14F2-E947-BF8D-2F81E14024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567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2" name="Eine Ecke des Rechtecks abrunden 11">
            <a:extLst>
              <a:ext uri="{FF2B5EF4-FFF2-40B4-BE49-F238E27FC236}">
                <a16:creationId xmlns:a16="http://schemas.microsoft.com/office/drawing/2014/main" id="{CF02D392-0CB2-3E4D-B020-028B00E517C9}"/>
              </a:ext>
            </a:extLst>
          </p:cNvPr>
          <p:cNvSpPr/>
          <p:nvPr userDrawn="1"/>
        </p:nvSpPr>
        <p:spPr>
          <a:xfrm rot="10800000" flipH="1">
            <a:off x="0" y="-7"/>
            <a:ext cx="6096000" cy="6858005"/>
          </a:xfrm>
          <a:prstGeom prst="round1Rect">
            <a:avLst>
              <a:gd name="adj" fmla="val 1107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3C91E0-3409-324F-862B-556644BC0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428239"/>
            <a:ext cx="5184775" cy="2300021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1" kern="1200" cap="none" baseline="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Presentation</a:t>
            </a:r>
            <a:endParaRPr lang="de-DE"/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86345757-3B3A-924B-9954-FD3896EAF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6085120"/>
            <a:ext cx="5184775" cy="465864"/>
          </a:xfrm>
          <a:prstGeom prst="rect">
            <a:avLst/>
          </a:prstGeom>
        </p:spPr>
        <p:txBody>
          <a:bodyPr lIns="0" tIns="0" rIns="0" bIns="0" numCol="1"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Month</a:t>
            </a:r>
            <a:r>
              <a:rPr lang="de-DE"/>
              <a:t> YYYY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0DA1A9-D7FD-6F44-BE9F-EB9DEF561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728399"/>
            <a:ext cx="4748400" cy="1080028"/>
          </a:xfrm>
          <a:prstGeom prst="rect">
            <a:avLst/>
          </a:prstGeom>
        </p:spPr>
      </p:pic>
      <p:sp>
        <p:nvSpPr>
          <p:cNvPr id="2" name="Inhaltsplatzhalter 16">
            <a:extLst>
              <a:ext uri="{FF2B5EF4-FFF2-40B4-BE49-F238E27FC236}">
                <a16:creationId xmlns:a16="http://schemas.microsoft.com/office/drawing/2014/main" id="{2819668E-0E26-717B-2950-75F5F45A83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3" name="Medienplatzhalter 4">
            <a:extLst>
              <a:ext uri="{FF2B5EF4-FFF2-40B4-BE49-F238E27FC236}">
                <a16:creationId xmlns:a16="http://schemas.microsoft.com/office/drawing/2014/main" id="{171964C0-FCA2-0984-40E5-C1D8D5A37D3B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AAEF2DAC-4AE5-2447-B20E-0AF712EB25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015" y="4962245"/>
            <a:ext cx="4599105" cy="1013635"/>
          </a:xfrm>
          <a:prstGeom prst="rect">
            <a:avLst/>
          </a:prstGeom>
        </p:spPr>
        <p:txBody>
          <a:bodyPr lIns="0" tIns="0" rIns="0" bIns="0" numCol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Subheadline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optional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5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1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50D05E68-D75D-9E4E-B598-F58A32026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77619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0776421-197E-C34F-B353-E4E16CFB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616949" cy="1268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1491BA-F4D1-404E-8804-74743BCEBB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1628775"/>
            <a:ext cx="8066087" cy="4500563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Inhaltsplatzhalter 16">
            <a:extLst>
              <a:ext uri="{FF2B5EF4-FFF2-40B4-BE49-F238E27FC236}">
                <a16:creationId xmlns:a16="http://schemas.microsoft.com/office/drawing/2014/main" id="{C92F1920-9C0C-4027-822D-16B70E7864A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7" name="Medienplatzhalter 4">
            <a:extLst>
              <a:ext uri="{FF2B5EF4-FFF2-40B4-BE49-F238E27FC236}">
                <a16:creationId xmlns:a16="http://schemas.microsoft.com/office/drawing/2014/main" id="{0643DA27-1EE7-600C-E615-FAAA3AA5C8A7}"/>
              </a:ext>
            </a:extLst>
          </p:cNvPr>
          <p:cNvSpPr>
            <a:spLocks noGrp="1"/>
          </p:cNvSpPr>
          <p:nvPr>
            <p:ph type="media" sz="quarter" idx="24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E220D-AE6A-F3D7-6E85-CFB79BA5B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7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: Content 2 (2 Spalten) 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50D05E68-D75D-9E4E-B598-F58A32026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594503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6" name="Titel 7">
            <a:extLst>
              <a:ext uri="{FF2B5EF4-FFF2-40B4-BE49-F238E27FC236}">
                <a16:creationId xmlns:a16="http://schemas.microsoft.com/office/drawing/2014/main" id="{EE458179-6F78-FD41-BE67-FC2959DC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616949" cy="1268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08DB2B7-FE22-594A-B8E8-15A1F4EF9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628775"/>
            <a:ext cx="3780000" cy="4500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E7B17B59-16B5-2F43-994F-D42F552C7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950" y="1628775"/>
            <a:ext cx="3780000" cy="4500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3749880-D3CA-0B57-DD74-49C43C191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Inhaltsplatzhalter 16">
            <a:extLst>
              <a:ext uri="{FF2B5EF4-FFF2-40B4-BE49-F238E27FC236}">
                <a16:creationId xmlns:a16="http://schemas.microsoft.com/office/drawing/2014/main" id="{60058D15-DFEF-5D6D-CB01-26D047F068F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156700" y="3727174"/>
            <a:ext cx="2484438" cy="2402164"/>
          </a:xfrm>
        </p:spPr>
        <p:txBody>
          <a:bodyPr/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83B8936B-93AE-5D9D-AB58-CCB6069ABE68}"/>
              </a:ext>
            </a:extLst>
          </p:cNvPr>
          <p:cNvSpPr>
            <a:spLocks noGrp="1"/>
          </p:cNvSpPr>
          <p:nvPr>
            <p:ph type="media" sz="quarter" idx="26" hasCustomPrompt="1"/>
          </p:nvPr>
        </p:nvSpPr>
        <p:spPr>
          <a:xfrm>
            <a:off x="9156699" y="-1"/>
            <a:ext cx="3034800" cy="360000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84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image" Target="../media/image10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Relationship Id="rId27" Type="http://schemas.openxmlformats.org/officeDocument/2006/relationships/image" Target="../media/image6.svg"/><Relationship Id="rId30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4044E0B-5242-7245-8542-1FA40720BDC9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BAA75D54-C334-4B64-A591-9039846109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83524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360" imgH="360" progId="">
                  <p:embed/>
                </p:oleObj>
              </mc:Choice>
              <mc:Fallback>
                <p:oleObj name="think-cell Folie" r:id="rId21" imgW="360" imgH="360" progId="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BAA75D54-C334-4B64-A591-9039846109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FE267D67-817E-4B69-9D74-1D7F4BA50F4A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Kl Bliss Regular" panose="02010006030000020004" pitchFamily="50" charset="0"/>
              <a:ea typeface="+mj-ea"/>
              <a:cs typeface="+mj-cs"/>
              <a:sym typeface="Kl Bliss Regular" panose="02010006030000020004" pitchFamily="50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25FE8-B8A0-4708-9F56-696B994B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5" y="-1698"/>
            <a:ext cx="8621485" cy="1270114"/>
          </a:xfrm>
          <a:custGeom>
            <a:avLst/>
            <a:gdLst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0 w 8621485"/>
              <a:gd name="connsiteY7" fmla="*/ 635057 h 1270114"/>
              <a:gd name="connsiteX8" fmla="*/ 635057 w 8621485"/>
              <a:gd name="connsiteY8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635057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635057 w 8621485"/>
              <a:gd name="connsiteY7" fmla="*/ 0 h 1270114"/>
              <a:gd name="connsiteX0" fmla="*/ 3232 w 8621485"/>
              <a:gd name="connsiteY0" fmla="*/ 0 h 1270114"/>
              <a:gd name="connsiteX1" fmla="*/ 8621485 w 8621485"/>
              <a:gd name="connsiteY1" fmla="*/ 0 h 1270114"/>
              <a:gd name="connsiteX2" fmla="*/ 8621485 w 8621485"/>
              <a:gd name="connsiteY2" fmla="*/ 0 h 1270114"/>
              <a:gd name="connsiteX3" fmla="*/ 8621485 w 8621485"/>
              <a:gd name="connsiteY3" fmla="*/ 635057 h 1270114"/>
              <a:gd name="connsiteX4" fmla="*/ 7986428 w 8621485"/>
              <a:gd name="connsiteY4" fmla="*/ 1270114 h 1270114"/>
              <a:gd name="connsiteX5" fmla="*/ 0 w 8621485"/>
              <a:gd name="connsiteY5" fmla="*/ 1270114 h 1270114"/>
              <a:gd name="connsiteX6" fmla="*/ 0 w 8621485"/>
              <a:gd name="connsiteY6" fmla="*/ 1270114 h 1270114"/>
              <a:gd name="connsiteX7" fmla="*/ 3232 w 8621485"/>
              <a:gd name="connsiteY7" fmla="*/ 0 h 12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5" h="1270114">
                <a:moveTo>
                  <a:pt x="3232" y="0"/>
                </a:moveTo>
                <a:lnTo>
                  <a:pt x="8621485" y="0"/>
                </a:lnTo>
                <a:lnTo>
                  <a:pt x="8621485" y="0"/>
                </a:lnTo>
                <a:lnTo>
                  <a:pt x="8621485" y="635057"/>
                </a:lnTo>
                <a:cubicBezTo>
                  <a:pt x="8621485" y="985789"/>
                  <a:pt x="8337160" y="1270114"/>
                  <a:pt x="7986428" y="1270114"/>
                </a:cubicBezTo>
                <a:lnTo>
                  <a:pt x="0" y="1270114"/>
                </a:lnTo>
                <a:lnTo>
                  <a:pt x="0" y="1270114"/>
                </a:lnTo>
                <a:cubicBezTo>
                  <a:pt x="1077" y="846743"/>
                  <a:pt x="2155" y="423371"/>
                  <a:pt x="32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D74BF-0BF4-47E7-9336-34FEF2EB6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8066087" cy="4500563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40CAD3A-4F36-4E91-9548-D996335371EE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Kl Bliss Regular" panose="02010006030000020004" pitchFamily="50" charset="0"/>
              <a:ea typeface="+mj-ea"/>
              <a:cs typeface="+mj-cs"/>
              <a:sym typeface="Kl Bliss Regular" panose="02010006030000020004" pitchFamily="50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B1BCE-F5D4-744F-A860-86B3E38D4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08725"/>
            <a:ext cx="110902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04034B-51C5-A8B0-1D34-5DB933B5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308725"/>
            <a:ext cx="550864" cy="545675"/>
          </a:xfrm>
          <a:prstGeom prst="rect">
            <a:avLst/>
          </a:prstGeom>
        </p:spPr>
        <p:txBody>
          <a:bodyPr vert="horz" lIns="91440" tIns="0" rIns="144000" bIns="0" rtlCol="0" anchor="ctr"/>
          <a:lstStyle>
            <a:lvl1pPr algn="r"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B5D6F4-5899-4B75-B7B0-EBB32E782A5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D269D6AE-63EA-22DD-FCD2-CCFD49EA845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66" y="6308725"/>
            <a:ext cx="197844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6" r:id="rId14"/>
    <p:sldLayoutId id="2147483747" r:id="rId15"/>
    <p:sldLayoutId id="214748374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ln>
            <a:noFill/>
          </a:ln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12738" indent="-312738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tabLst/>
        <a:defRPr sz="2000" b="0" kern="1200" spc="0">
          <a:solidFill>
            <a:schemeClr val="tx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68338" indent="-3556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Blip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</a:buBlip>
        <a:tabLst/>
        <a:defRPr sz="2000" kern="1200" spc="0">
          <a:solidFill>
            <a:schemeClr val="tx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023938" indent="-3556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tabLst/>
        <a:defRPr sz="2000" kern="1200" spc="0">
          <a:solidFill>
            <a:schemeClr val="tx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379538" indent="-3556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2000" kern="1200" spc="0">
          <a:solidFill>
            <a:schemeClr val="tx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1646238" indent="-2667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Symbol" pitchFamily="2" charset="2"/>
        <a:buChar char="-"/>
        <a:tabLst/>
        <a:defRPr sz="2000" kern="1200" spc="0">
          <a:solidFill>
            <a:schemeClr val="tx2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7" userDrawn="1">
          <p15:clr>
            <a:srgbClr val="F26B43"/>
          </p15:clr>
        </p15:guide>
        <p15:guide id="3" pos="5428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79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347">
          <p15:clr>
            <a:srgbClr val="F26B43"/>
          </p15:clr>
        </p15:guide>
        <p15:guide id="11" orient="horz" pos="3861">
          <p15:clr>
            <a:srgbClr val="F26B43"/>
          </p15:clr>
        </p15:guide>
        <p15:guide id="12" orient="horz" pos="1026">
          <p15:clr>
            <a:srgbClr val="F26B43"/>
          </p15:clr>
        </p15:guide>
        <p15:guide id="13" pos="5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eventim-light.com/de/a/670e431605a8d6717b38626d/e/697a08b1862f444ec6be4857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2F754E-96B6-7811-949D-222E67D1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generated image of a chip&#10;&#10;AI-generated content may be incorrect.">
            <a:extLst>
              <a:ext uri="{FF2B5EF4-FFF2-40B4-BE49-F238E27FC236}">
                <a16:creationId xmlns:a16="http://schemas.microsoft.com/office/drawing/2014/main" id="{18937548-6908-2ED2-B975-FF784CD2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9713"/>
          <a:stretch>
            <a:fillRect/>
          </a:stretch>
        </p:blipFill>
        <p:spPr>
          <a:xfrm>
            <a:off x="-84667" y="0"/>
            <a:ext cx="12361334" cy="69765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41753E-A526-6834-FA6F-F58BCB1A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667" y="2154"/>
            <a:ext cx="8616949" cy="1268413"/>
          </a:xfrm>
        </p:spPr>
        <p:txBody>
          <a:bodyPr/>
          <a:lstStyle/>
          <a:p>
            <a:r>
              <a:rPr lang="en-GB" sz="3600"/>
              <a:t>AI for Intelligent Transformation – </a:t>
            </a:r>
            <a:br>
              <a:rPr lang="en-GB"/>
            </a:br>
            <a:r>
              <a:rPr lang="en-GB"/>
              <a:t>Executive Deep Dive Workshop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8D39B-4D61-1E10-DEA1-A909F095AC06}"/>
              </a:ext>
            </a:extLst>
          </p:cNvPr>
          <p:cNvSpPr txBox="1"/>
          <p:nvPr/>
        </p:nvSpPr>
        <p:spPr>
          <a:xfrm>
            <a:off x="186362" y="1515948"/>
            <a:ext cx="8043238" cy="5324535"/>
          </a:xfrm>
          <a:prstGeom prst="rect">
            <a:avLst/>
          </a:prstGeom>
          <a:solidFill>
            <a:schemeClr val="tx1">
              <a:lumMod val="95000"/>
              <a:lumOff val="5000"/>
              <a:alpha val="44587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Unlock the potential of Artificial Intelligence to drive meaningful change in your organisation. Join a dynamic </a:t>
            </a: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one-day workshop </a:t>
            </a: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designed exclusively for </a:t>
            </a: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senior leaders</a:t>
            </a: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board members, and key decision-makers </a:t>
            </a: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ready to harness AI responsibly and strategically.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WHAT YOU’LL GAIN: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Strategic insight into AI governance, </a:t>
            </a:r>
            <a:r>
              <a:rPr lang="en-GB" sz="1400">
                <a:solidFill>
                  <a:srgbClr val="FFFFFF"/>
                </a:solidFill>
                <a:latin typeface="Century Gothic" panose="020B0502020202020204" pitchFamily="34" charset="0"/>
              </a:rPr>
              <a:t>AI Strategy</a:t>
            </a:r>
            <a:r>
              <a:rPr lang="en-GB" sz="140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,scalability, and emerging technologies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Practical understanding of how tools like Gen AI can create value for your business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Real-world applications across sectors including </a:t>
            </a:r>
            <a:r>
              <a:rPr lang="en-GB" sz="1400">
                <a:solidFill>
                  <a:srgbClr val="FFFFFF"/>
                </a:solidFill>
                <a:latin typeface="Century Gothic" panose="020B0502020202020204" pitchFamily="34" charset="0"/>
              </a:rPr>
              <a:t>finance, energy, manufacturing, and services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Leadership guidance to strategically embed AI into your business with purpose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HIGHLIGHTS INCLUDE: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AI governance frameworks for responsible deployment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Strategic priorities for creating value for your business with AI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Interactive sessions to explore opportunities tailored to your context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- Peer learning, expert facilitation, and future-focused collaboration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Led by leading AI Expert Prof. </a:t>
            </a:r>
            <a:r>
              <a:rPr lang="en-GB" sz="1400" b="1" err="1">
                <a:solidFill>
                  <a:schemeClr val="bg1"/>
                </a:solidFill>
                <a:latin typeface="Century Gothic" panose="020B0502020202020204" pitchFamily="34" charset="0"/>
              </a:rPr>
              <a:t>Dr.</a:t>
            </a: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err="1">
                <a:solidFill>
                  <a:schemeClr val="bg1"/>
                </a:solidFill>
                <a:latin typeface="Century Gothic" panose="020B0502020202020204" pitchFamily="34" charset="0"/>
              </a:rPr>
              <a:t>Feiyu</a:t>
            </a:r>
            <a:r>
              <a:rPr lang="en-GB" sz="1400" b="1">
                <a:solidFill>
                  <a:schemeClr val="bg1"/>
                </a:solidFill>
                <a:latin typeface="Century Gothic" panose="020B0502020202020204" pitchFamily="34" charset="0"/>
              </a:rPr>
              <a:t> Xu (German UDS) and Patrick Bunk 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Backed by deep expertise and enriched by peer dialogue, this workshop equips leaders with the knowledge and confidence to scale AI initiatives that matter.</a:t>
            </a: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600" b="1">
                <a:solidFill>
                  <a:schemeClr val="bg1"/>
                </a:solidFill>
                <a:latin typeface="Century Gothic" panose="020B0502020202020204" pitchFamily="34" charset="0"/>
              </a:rPr>
              <a:t>Wherever you are in your AI journey—start, scale or steer—this workshop offers the insight and foresight to lead with impact.</a:t>
            </a:r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6462769-9CBE-94AA-3523-591D906AA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85" y="250969"/>
            <a:ext cx="3388779" cy="770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9D417C-E559-654A-C782-8C17C7CA289B}"/>
              </a:ext>
            </a:extLst>
          </p:cNvPr>
          <p:cNvSpPr txBox="1"/>
          <p:nvPr/>
        </p:nvSpPr>
        <p:spPr>
          <a:xfrm>
            <a:off x="8657099" y="5138527"/>
            <a:ext cx="3494750" cy="1615827"/>
          </a:xfrm>
          <a:prstGeom prst="rect">
            <a:avLst/>
          </a:prstGeom>
          <a:solidFill>
            <a:schemeClr val="tx1">
              <a:alpha val="19539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marL="635000" indent="-635000">
              <a:spcBef>
                <a:spcPts val="600"/>
              </a:spcBef>
            </a:pPr>
            <a:r>
              <a:rPr lang="de-DE" b="1" dirty="0">
                <a:solidFill>
                  <a:schemeClr val="bg1"/>
                </a:solidFill>
              </a:rPr>
              <a:t>Where</a:t>
            </a:r>
            <a:r>
              <a:rPr lang="en-DE" b="1" dirty="0">
                <a:solidFill>
                  <a:schemeClr val="bg1"/>
                </a:solidFill>
              </a:rPr>
              <a:t>: </a:t>
            </a:r>
            <a:r>
              <a:rPr lang="en-DE" dirty="0">
                <a:solidFill>
                  <a:schemeClr val="bg1"/>
                </a:solidFill>
              </a:rPr>
              <a:t>German UDS </a:t>
            </a:r>
            <a:r>
              <a:rPr lang="en-DE" dirty="0" err="1">
                <a:solidFill>
                  <a:schemeClr val="bg1"/>
                </a:solidFill>
              </a:rPr>
              <a:t>CloudHouse</a:t>
            </a:r>
            <a:r>
              <a:rPr lang="en-DE" dirty="0">
                <a:solidFill>
                  <a:schemeClr val="bg1"/>
                </a:solidFill>
              </a:rPr>
              <a:t>, Potsdam, </a:t>
            </a:r>
            <a:r>
              <a:rPr lang="de-DE" dirty="0">
                <a:solidFill>
                  <a:schemeClr val="bg1"/>
                </a:solidFill>
              </a:rPr>
              <a:t>Marlene-Dietrich-Allee 14, 14482 Potsdam</a:t>
            </a:r>
            <a:endParaRPr lang="en-DE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bg1"/>
                </a:solidFill>
              </a:rPr>
              <a:t>When: </a:t>
            </a:r>
            <a:r>
              <a:rPr lang="de-DE" dirty="0">
                <a:solidFill>
                  <a:schemeClr val="bg1"/>
                </a:solidFill>
              </a:rPr>
              <a:t>27.04.2026</a:t>
            </a:r>
            <a:endParaRPr lang="en-DE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DE" b="1" dirty="0">
                <a:solidFill>
                  <a:schemeClr val="bg1"/>
                </a:solidFill>
              </a:rPr>
              <a:t>Cost: </a:t>
            </a:r>
            <a:r>
              <a:rPr lang="en-DE" dirty="0">
                <a:solidFill>
                  <a:schemeClr val="bg1"/>
                </a:solidFill>
              </a:rPr>
              <a:t>€ </a:t>
            </a:r>
            <a:r>
              <a:rPr lang="de-DE" dirty="0">
                <a:solidFill>
                  <a:schemeClr val="bg1"/>
                </a:solidFill>
              </a:rPr>
              <a:t>800</a:t>
            </a:r>
            <a:r>
              <a:rPr lang="en-DE" dirty="0">
                <a:solidFill>
                  <a:schemeClr val="bg1"/>
                </a:solidFill>
              </a:rPr>
              <a:t> per person</a:t>
            </a:r>
            <a:endParaRPr lang="en-DE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DE" b="1" dirty="0">
                <a:solidFill>
                  <a:schemeClr val="bg1"/>
                </a:solidFill>
              </a:rPr>
              <a:t>Inquiries</a:t>
            </a:r>
            <a:r>
              <a:rPr lang="en-DE" dirty="0">
                <a:solidFill>
                  <a:schemeClr val="bg1"/>
                </a:solidFill>
              </a:rPr>
              <a:t>: steven.ney@german-uds</a:t>
            </a:r>
            <a:r>
              <a:rPr lang="en-DE" dirty="0"/>
              <a:t>.de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D8E00-0ABE-D47E-1F97-B8B2BE4E63A6}"/>
              </a:ext>
            </a:extLst>
          </p:cNvPr>
          <p:cNvSpPr txBox="1"/>
          <p:nvPr/>
        </p:nvSpPr>
        <p:spPr>
          <a:xfrm>
            <a:off x="8692643" y="1478061"/>
            <a:ext cx="3388779" cy="1454244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n-DE" b="1">
                <a:solidFill>
                  <a:schemeClr val="bg1"/>
                </a:solidFill>
              </a:rPr>
              <a:t>Prof. Dr. Feiyu Xu</a:t>
            </a:r>
          </a:p>
          <a:p>
            <a:pPr algn="just">
              <a:spcBef>
                <a:spcPts val="300"/>
              </a:spcBef>
            </a:pPr>
            <a:r>
              <a:rPr lang="en-GB" sz="1200">
                <a:solidFill>
                  <a:schemeClr val="bg1"/>
                </a:solidFill>
              </a:rPr>
              <a:t>Dr. Feiyu Xu is a leading AI expert and board member of firms like </a:t>
            </a:r>
            <a:r>
              <a:rPr lang="en-GB" sz="1200">
                <a:solidFill>
                  <a:srgbClr val="FFFFFF"/>
                </a:solidFill>
              </a:rPr>
              <a:t>Siemens Energy, Airbus and ZF</a:t>
            </a:r>
            <a:r>
              <a:rPr lang="en-GB" sz="1200">
                <a:solidFill>
                  <a:schemeClr val="bg1"/>
                </a:solidFill>
              </a:rPr>
              <a:t>.  Her distinguished career includes top roles at SAP, Lenovo, and DFKI. Prof. Xu is recognised among the world’s most influential women in AI.</a:t>
            </a:r>
            <a:r>
              <a:rPr lang="en-DE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586E0-E140-A509-49D3-5FCFA33FDB87}"/>
              </a:ext>
            </a:extLst>
          </p:cNvPr>
          <p:cNvSpPr txBox="1"/>
          <p:nvPr/>
        </p:nvSpPr>
        <p:spPr>
          <a:xfrm>
            <a:off x="8677312" y="3085608"/>
            <a:ext cx="3328326" cy="1823576"/>
          </a:xfrm>
          <a:prstGeom prst="rect">
            <a:avLst/>
          </a:prstGeom>
          <a:solidFill>
            <a:schemeClr val="tx1">
              <a:alpha val="61814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n-DE" b="1">
                <a:solidFill>
                  <a:schemeClr val="bg1"/>
                </a:solidFill>
              </a:rPr>
              <a:t>Patrick Bunk</a:t>
            </a:r>
          </a:p>
          <a:p>
            <a:pPr algn="just">
              <a:spcBef>
                <a:spcPts val="300"/>
              </a:spcBef>
            </a:pPr>
            <a:r>
              <a:rPr lang="en-GB" sz="1200">
                <a:solidFill>
                  <a:schemeClr val="bg1"/>
                </a:solidFill>
              </a:rPr>
              <a:t>Experienced in Big Data and Applied AI, he has led pioneering ventures, such as </a:t>
            </a:r>
            <a:r>
              <a:rPr lang="en-GB" sz="1200" err="1">
                <a:solidFill>
                  <a:schemeClr val="bg1"/>
                </a:solidFill>
              </a:rPr>
              <a:t>Ubermetrics</a:t>
            </a:r>
            <a:r>
              <a:rPr lang="en-GB" sz="1200">
                <a:solidFill>
                  <a:schemeClr val="bg1"/>
                </a:solidFill>
              </a:rPr>
              <a:t> where he drove its AI-powered platform or UNICEPTA where he reshaped innovation. Bunk transforms cutting-edge AI research into market-ready solutions through collaborations with leading institutions and startups.</a:t>
            </a:r>
          </a:p>
        </p:txBody>
      </p:sp>
    </p:spTree>
    <p:extLst>
      <p:ext uri="{BB962C8B-B14F-4D97-AF65-F5344CB8AC3E}">
        <p14:creationId xmlns:p14="http://schemas.microsoft.com/office/powerpoint/2010/main" val="41827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2FFB-CA8E-F284-4153-BFD99265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generated image of a chip&#10;&#10;AI-generated content may be incorrect.">
            <a:extLst>
              <a:ext uri="{FF2B5EF4-FFF2-40B4-BE49-F238E27FC236}">
                <a16:creationId xmlns:a16="http://schemas.microsoft.com/office/drawing/2014/main" id="{4CA3CE81-778E-FE1D-CD8C-BD3BC909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9713"/>
          <a:stretch>
            <a:fillRect/>
          </a:stretch>
        </p:blipFill>
        <p:spPr>
          <a:xfrm>
            <a:off x="0" y="11380"/>
            <a:ext cx="12361334" cy="69765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5EB5D4-BD8B-3F8D-A9C6-FBC49B0F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2"/>
            <a:ext cx="8616949" cy="1268413"/>
          </a:xfrm>
        </p:spPr>
        <p:txBody>
          <a:bodyPr/>
          <a:lstStyle/>
          <a:p>
            <a:r>
              <a:rPr lang="en-GB" sz="3600"/>
              <a:t>AI for Intelligent Transformation – </a:t>
            </a:r>
            <a:br>
              <a:rPr lang="en-GB"/>
            </a:br>
            <a:r>
              <a:rPr lang="en-GB"/>
              <a:t>Executive Deep Dive Workshop Agenda</a:t>
            </a:r>
            <a:endParaRPr lang="en-US"/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3A4CBE2-8359-9866-9181-5041F8429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21" y="250967"/>
            <a:ext cx="3388779" cy="770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972136-3887-247C-B2E8-9BD7D7FFD79F}"/>
              </a:ext>
            </a:extLst>
          </p:cNvPr>
          <p:cNvSpPr txBox="1"/>
          <p:nvPr/>
        </p:nvSpPr>
        <p:spPr>
          <a:xfrm>
            <a:off x="8660890" y="1460001"/>
            <a:ext cx="3494750" cy="1615827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marL="635000" indent="-635000">
              <a:spcBef>
                <a:spcPts val="600"/>
              </a:spcBef>
            </a:pPr>
            <a:r>
              <a:rPr lang="de-DE" b="1" dirty="0">
                <a:solidFill>
                  <a:schemeClr val="bg1"/>
                </a:solidFill>
              </a:rPr>
              <a:t>Where</a:t>
            </a:r>
            <a:r>
              <a:rPr lang="en-DE" b="1" dirty="0">
                <a:solidFill>
                  <a:schemeClr val="bg1"/>
                </a:solidFill>
              </a:rPr>
              <a:t>: </a:t>
            </a:r>
            <a:r>
              <a:rPr lang="en-DE" dirty="0">
                <a:solidFill>
                  <a:schemeClr val="bg1"/>
                </a:solidFill>
              </a:rPr>
              <a:t>German UDS </a:t>
            </a:r>
            <a:r>
              <a:rPr lang="en-DE" dirty="0" err="1">
                <a:solidFill>
                  <a:schemeClr val="bg1"/>
                </a:solidFill>
              </a:rPr>
              <a:t>CloudHouse</a:t>
            </a:r>
            <a:r>
              <a:rPr lang="en-DE" dirty="0">
                <a:solidFill>
                  <a:schemeClr val="bg1"/>
                </a:solidFill>
              </a:rPr>
              <a:t>, Potsdam, </a:t>
            </a:r>
            <a:r>
              <a:rPr lang="de-DE" dirty="0">
                <a:solidFill>
                  <a:schemeClr val="bg1"/>
                </a:solidFill>
              </a:rPr>
              <a:t>Marlene-Dietrich-Allee 14, 14482 Potsdam</a:t>
            </a:r>
            <a:endParaRPr lang="en-DE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bg1"/>
                </a:solidFill>
              </a:rPr>
              <a:t>When</a:t>
            </a:r>
            <a:r>
              <a:rPr lang="en-DE" b="1" dirty="0">
                <a:solidFill>
                  <a:schemeClr val="bg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27.04.2026</a:t>
            </a:r>
            <a:endParaRPr lang="en-DE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DE" b="1" dirty="0">
                <a:solidFill>
                  <a:schemeClr val="bg1"/>
                </a:solidFill>
              </a:rPr>
              <a:t>Cost: </a:t>
            </a:r>
            <a:r>
              <a:rPr lang="en-DE" dirty="0">
                <a:solidFill>
                  <a:schemeClr val="bg1"/>
                </a:solidFill>
              </a:rPr>
              <a:t>€ </a:t>
            </a:r>
            <a:r>
              <a:rPr lang="de-DE" dirty="0">
                <a:solidFill>
                  <a:schemeClr val="bg1"/>
                </a:solidFill>
              </a:rPr>
              <a:t>800</a:t>
            </a:r>
            <a:r>
              <a:rPr lang="en-DE" dirty="0">
                <a:solidFill>
                  <a:schemeClr val="bg1"/>
                </a:solidFill>
              </a:rPr>
              <a:t>,- per person</a:t>
            </a:r>
            <a:endParaRPr lang="en-DE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DE" b="1" dirty="0">
                <a:solidFill>
                  <a:schemeClr val="bg1"/>
                </a:solidFill>
              </a:rPr>
              <a:t>Inquiries</a:t>
            </a:r>
            <a:r>
              <a:rPr lang="en-DE" dirty="0">
                <a:solidFill>
                  <a:schemeClr val="bg1"/>
                </a:solidFill>
              </a:rPr>
              <a:t>: steven.ney@german-uds</a:t>
            </a:r>
            <a:r>
              <a:rPr lang="en-DE" dirty="0"/>
              <a:t>.de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B4676B-E899-DD12-D223-7E3A8BB84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74400"/>
              </p:ext>
            </p:extLst>
          </p:nvPr>
        </p:nvGraphicFramePr>
        <p:xfrm>
          <a:off x="549167" y="1312593"/>
          <a:ext cx="7686675" cy="5466892"/>
        </p:xfrm>
        <a:graphic>
          <a:graphicData uri="http://schemas.openxmlformats.org/drawingml/2006/table">
            <a:tbl>
              <a:tblPr firstRow="1" firstCol="1" bandRow="1">
                <a:tableStyleId>{20870A3D-6701-41C0-A0F0-5B6F312FFC7A}</a:tableStyleId>
              </a:tblPr>
              <a:tblGrid>
                <a:gridCol w="1343605">
                  <a:extLst>
                    <a:ext uri="{9D8B030D-6E8A-4147-A177-3AD203B41FA5}">
                      <a16:colId xmlns:a16="http://schemas.microsoft.com/office/drawing/2014/main" val="473735061"/>
                    </a:ext>
                  </a:extLst>
                </a:gridCol>
                <a:gridCol w="3162896">
                  <a:extLst>
                    <a:ext uri="{9D8B030D-6E8A-4147-A177-3AD203B41FA5}">
                      <a16:colId xmlns:a16="http://schemas.microsoft.com/office/drawing/2014/main" val="3179919332"/>
                    </a:ext>
                  </a:extLst>
                </a:gridCol>
                <a:gridCol w="3180174">
                  <a:extLst>
                    <a:ext uri="{9D8B030D-6E8A-4147-A177-3AD203B41FA5}">
                      <a16:colId xmlns:a16="http://schemas.microsoft.com/office/drawing/2014/main" val="2268062825"/>
                    </a:ext>
                  </a:extLst>
                </a:gridCol>
              </a:tblGrid>
              <a:tr h="282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Time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Topic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Details / Speaker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9058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09:30 – 09:45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Welcome &amp; Introduction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Prof. Dr. </a:t>
                      </a:r>
                      <a:r>
                        <a:rPr lang="en-US" sz="140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Feiyu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Xu, Patrick Bunk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61391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09:45 – 10:45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Session 1: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AI Strategy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Vision, Business Vales, Data, </a:t>
                      </a:r>
                      <a:r>
                        <a:rPr lang="en-US" sz="140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TechStack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,  </a:t>
                      </a:r>
                      <a:r>
                        <a:rPr lang="en-US" sz="140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Usecases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, Talents, Regulation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36921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10:45 – 11:05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Session 2: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AI Governance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Principles, frameworks, AI for Board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34278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11:05 – 11:30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Coffee Break</a:t>
                      </a:r>
                      <a:endParaRPr lang="en-US" sz="1400" i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97521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Session 3: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Introduction to Generative AI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Models, architectures,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trends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8048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12:00 – 13:00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Session 4: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Use Cases of Generative AI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Industry examples (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finance, energy, manufacturing,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etc.)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24110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13:00 – 14:00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Lunch Break</a:t>
                      </a:r>
                      <a:endParaRPr lang="en-US" sz="1400" i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Networking opportunity</a:t>
                      </a:r>
                      <a:endParaRPr lang="en-US" sz="1400" i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78207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14:00 – 15:00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Session 5: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AI Agents &amp; Autonomous Systems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Capabilities, limitations, demos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30005"/>
                  </a:ext>
                </a:extLst>
              </a:tr>
              <a:tr h="532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15:00 – 16:00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Session 6: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Brainstorming &amp; Q&amp;A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Open discussion, use case generation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8942"/>
                  </a:ext>
                </a:extLst>
              </a:tr>
              <a:tr h="3091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16:00 – 16:15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Wrap-up Coffee</a:t>
                      </a:r>
                      <a:endParaRPr lang="en-US" sz="1400" i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Optional continued conversations</a:t>
                      </a:r>
                      <a:endParaRPr lang="en-US" sz="1400" i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69971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16:15 – 16:30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Closing Remarks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Key takeaways, next steps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98890"/>
                  </a:ext>
                </a:extLst>
              </a:tr>
            </a:tbl>
          </a:graphicData>
        </a:graphic>
      </p:graphicFrame>
      <p:pic>
        <p:nvPicPr>
          <p:cNvPr id="9" name="Picture 8" descr="A computer generated image of a cloud&#10;&#10;Description automatically generated">
            <a:extLst>
              <a:ext uri="{FF2B5EF4-FFF2-40B4-BE49-F238E27FC236}">
                <a16:creationId xmlns:a16="http://schemas.microsoft.com/office/drawing/2014/main" id="{DC1618FC-3B9E-7D32-3341-FCDA1A101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8" y="3141128"/>
            <a:ext cx="3566041" cy="3566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4B539-51D5-62A0-2B09-50D0C744236B}"/>
              </a:ext>
            </a:extLst>
          </p:cNvPr>
          <p:cNvSpPr txBox="1"/>
          <p:nvPr/>
        </p:nvSpPr>
        <p:spPr>
          <a:xfrm>
            <a:off x="8858251" y="4287267"/>
            <a:ext cx="3103078" cy="90794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marL="635000" indent="-635000" algn="ctr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To register,</a:t>
            </a:r>
          </a:p>
          <a:p>
            <a:pPr marL="635000" indent="-635000" algn="ctr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Century Gothic"/>
                <a:hlinkClick r:id="rId5"/>
              </a:rPr>
              <a:t> PLEASE CLICK HERE</a:t>
            </a:r>
            <a:endParaRPr lang="en-US" sz="2400" b="1" dirty="0">
              <a:solidFill>
                <a:schemeClr val="bg1"/>
              </a:solidFill>
              <a:latin typeface="Century Gothic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15552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pK34R2tT61Xy9GrHYb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d8FCNriiiyHnwdNto1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ENorQzwHYNRnLBLgqn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Q._dT4a.6KmIceDCEI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Q._dT4a.6KmIceDCEI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DS PPT Master Bild In Bild">
  <a:themeElements>
    <a:clrScheme name="Benutzerdefiniert 1">
      <a:dk1>
        <a:srgbClr val="000000"/>
      </a:dk1>
      <a:lt1>
        <a:srgbClr val="FFFFFF"/>
      </a:lt1>
      <a:dk2>
        <a:srgbClr val="000060"/>
      </a:dk2>
      <a:lt2>
        <a:srgbClr val="D9D8E6"/>
      </a:lt2>
      <a:accent1>
        <a:srgbClr val="84B4F6"/>
      </a:accent1>
      <a:accent2>
        <a:srgbClr val="66659F"/>
      </a:accent2>
      <a:accent3>
        <a:srgbClr val="FB8D2D"/>
      </a:accent3>
      <a:accent4>
        <a:srgbClr val="B3B2CE"/>
      </a:accent4>
      <a:accent5>
        <a:srgbClr val="C2DAFB"/>
      </a:accent5>
      <a:accent6>
        <a:srgbClr val="FDC688"/>
      </a:accent6>
      <a:hlink>
        <a:srgbClr val="000060"/>
      </a:hlink>
      <a:folHlink>
        <a:srgbClr val="00006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88fcd-a54f-4f49-893c-7bd05a65cf6e" xsi:nil="true"/>
    <lcf76f155ced4ddcb4097134ff3c332f xmlns="056b647a-286c-46ef-a953-c7e0e99554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2BD87ABF80E46AD629DC01F928FEA" ma:contentTypeVersion="11" ma:contentTypeDescription="Create a new document." ma:contentTypeScope="" ma:versionID="2fc3397972bf2e23b8f3e26508eacb6e">
  <xsd:schema xmlns:xsd="http://www.w3.org/2001/XMLSchema" xmlns:xs="http://www.w3.org/2001/XMLSchema" xmlns:p="http://schemas.microsoft.com/office/2006/metadata/properties" xmlns:ns2="056b647a-286c-46ef-a953-c7e0e995548e" xmlns:ns3="b6d88fcd-a54f-4f49-893c-7bd05a65cf6e" targetNamespace="http://schemas.microsoft.com/office/2006/metadata/properties" ma:root="true" ma:fieldsID="8f3c0615e088b40deee93e984488f89d" ns2:_="" ns3:_="">
    <xsd:import namespace="056b647a-286c-46ef-a953-c7e0e995548e"/>
    <xsd:import namespace="b6d88fcd-a54f-4f49-893c-7bd05a65c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b647a-286c-46ef-a953-c7e0e9955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815a99e-be51-4a90-ae52-6f1257a1a5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88fcd-a54f-4f49-893c-7bd05a65cf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51dcfe-613e-45e7-9882-b6d280b538d1}" ma:internalName="TaxCatchAll" ma:showField="CatchAllData" ma:web="b6d88fcd-a54f-4f49-893c-7bd05a65c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13BE9-797F-46C1-94C7-76A63FE04F40}">
  <ds:schemaRefs>
    <ds:schemaRef ds:uri="056b647a-286c-46ef-a953-c7e0e995548e"/>
    <ds:schemaRef ds:uri="b6d88fcd-a54f-4f49-893c-7bd05a65cf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ADF3EA-850D-479B-8170-E91BD2553C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B4DAF-1694-4D24-B4B5-1BC41A60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b647a-286c-46ef-a953-c7e0e995548e"/>
    <ds:schemaRef ds:uri="b6d88fcd-a54f-4f49-893c-7bd05a65c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Kloeckner_PPT_Master_2018</Template>
  <TotalTime>0</TotalTime>
  <Words>580</Words>
  <Application>Microsoft Office PowerPoint</Application>
  <PresentationFormat>Widescreen</PresentationFormat>
  <Paragraphs>53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Century Gothic</vt:lpstr>
      <vt:lpstr>Kl Bliss Office</vt:lpstr>
      <vt:lpstr>Kl Bliss Regular</vt:lpstr>
      <vt:lpstr>Symbol</vt:lpstr>
      <vt:lpstr>Wingdings</vt:lpstr>
      <vt:lpstr>UDS PPT Master Bild In Bild</vt:lpstr>
      <vt:lpstr>think-cell Folie</vt:lpstr>
      <vt:lpstr>AI for Intelligent Transformation –  Executive Deep Dive Workshop</vt:lpstr>
      <vt:lpstr>AI for Intelligent Transformation –  Executive Deep Dive Workshop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Grewe</dc:creator>
  <cp:lastModifiedBy>Danish  Khan</cp:lastModifiedBy>
  <cp:revision>3</cp:revision>
  <cp:lastPrinted>2026-01-28T13:30:04Z</cp:lastPrinted>
  <dcterms:created xsi:type="dcterms:W3CDTF">2018-03-08T14:48:33Z</dcterms:created>
  <dcterms:modified xsi:type="dcterms:W3CDTF">2026-03-06T13:44:57Z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0x01010007E2BD87ABF80E46AD629DC01F928FEA</vt:lpwstr>
  </property>
  <property fmtid="{D5CDD505-2E9C-101B-9397-08002B2CF9AE}" pid="3" name="Order">
    <vt:r8>7922700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Kategorie">
    <vt:lpwstr/>
  </property>
  <property fmtid="{D5CDD505-2E9C-101B-9397-08002B2CF9AE}" pid="9" name="Dokumententyp">
    <vt:lpwstr/>
  </property>
  <property fmtid="{D5CDD505-2E9C-101B-9397-08002B2CF9AE}" pid="10" name="TaxKeyword">
    <vt:lpwstr/>
  </property>
  <property fmtid="{D5CDD505-2E9C-101B-9397-08002B2CF9AE}" pid="11" name="MediaServiceImageTags">
    <vt:lpwstr/>
  </property>
</Properties>
</file>